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rial Black" panose="020B0A04020102020204" pitchFamily="3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-924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7805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F0F7"/>
            </a:gs>
            <a:gs pos="40000">
              <a:srgbClr val="DCEDF4"/>
            </a:gs>
            <a:gs pos="100000">
              <a:srgbClr val="5766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F0F7"/>
            </a:gs>
            <a:gs pos="40000">
              <a:srgbClr val="DCEDF4"/>
            </a:gs>
            <a:gs pos="100000">
              <a:srgbClr val="5766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 descr="C:\Users\JOSE ALBERTO\Desktop\Banda - Investig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214296"/>
            <a:ext cx="7743825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746830" y="1576982"/>
            <a:ext cx="69685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IX CONGRESO INVESTIGA I+D+i</a:t>
            </a: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4" name="Shape 144" descr="C:\Users\Jose Alberto\Documents\INVESTIGA ED 7\LOGOS\CSI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480" y="3500444"/>
            <a:ext cx="1357322" cy="58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 descr="C:\Users\Jose Alberto\Documents\INVESTIGA ED 7\LOGOS\CIEMA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737" y="4491621"/>
            <a:ext cx="1013228" cy="47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C:\Users\Jose Alberto\Documents\INVESTIGA ED 7\LOGOS\INIA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6741" y="4485100"/>
            <a:ext cx="1445371" cy="4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:\Users\Jose Alberto\Documents\INVESTIGA ED 7\LOGOS\INT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2565" y="4426418"/>
            <a:ext cx="576889" cy="57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C:\Users\Jose Alberto\Documents\INVESTIGA ED 7\LOGOS\ISCII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6948" y="4316879"/>
            <a:ext cx="570596" cy="75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C:\Users\Jose Alberto\Documents\INVESTIGA EVOLUCION\LOGOS\iberdrola.t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0695" y="3500444"/>
            <a:ext cx="1289296" cy="723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1785918" y="1857370"/>
            <a:ext cx="696863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BIOCIENCIAS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¿Longevidad eterna?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 Envejecimiento:</a:t>
            </a:r>
            <a:endParaRPr b="1"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Metástasis.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División incontrolable de células.</a:t>
            </a:r>
            <a:endParaRPr/>
          </a:p>
        </p:txBody>
      </p:sp>
      <p:pic>
        <p:nvPicPr>
          <p:cNvPr id="224" name="Shape 224" descr="Resultado de imagen de metastasis"/>
          <p:cNvPicPr preferRelativeResize="0"/>
          <p:nvPr/>
        </p:nvPicPr>
        <p:blipFill rotWithShape="1">
          <a:blip r:embed="rId3">
            <a:alphaModFix/>
          </a:blip>
          <a:srcRect t="20669" r="813" b="29512"/>
          <a:stretch/>
        </p:blipFill>
        <p:spPr>
          <a:xfrm>
            <a:off x="1385343" y="2515416"/>
            <a:ext cx="6373313" cy="1875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 Envejecimiento</a:t>
            </a:r>
            <a:endParaRPr b="1"/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662228" y="1484957"/>
            <a:ext cx="69117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Células Inmortales.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Nunca llegan a la senescencia (potencialmente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metastásicas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Henrietta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Lacks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del envejecimiento</a:t>
            </a:r>
            <a:endParaRPr b="1"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58760" y="1481838"/>
            <a:ext cx="3365700" cy="28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Mutaciones mitocondriales.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 degeneración mitocondrial.</a:t>
            </a:r>
            <a:endParaRPr/>
          </a:p>
        </p:txBody>
      </p:sp>
      <p:pic>
        <p:nvPicPr>
          <p:cNvPr id="237" name="Shape 237" descr="Resultado de imagen de mutaciones mitocondriales"/>
          <p:cNvPicPr preferRelativeResize="0"/>
          <p:nvPr/>
        </p:nvPicPr>
        <p:blipFill rotWithShape="1">
          <a:blip r:embed="rId3">
            <a:alphaModFix/>
          </a:blip>
          <a:srcRect b="15547"/>
          <a:stretch/>
        </p:blipFill>
        <p:spPr>
          <a:xfrm>
            <a:off x="3822898" y="1200147"/>
            <a:ext cx="5126224" cy="337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del envejecimiento</a:t>
            </a:r>
            <a:endParaRPr b="1"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01838" y="105193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Anquilosamiento De La Matriz Extracelular: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Andamio para proporcionar soporte y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acolchamiento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las células colindantes.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 artritis y problemas del aparato locomotor.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Shape 244" descr="Resultado de imagen de anquilosamiento de la matriz extracelul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2869" y="2941085"/>
            <a:ext cx="3607539" cy="1919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del envejecimiento</a:t>
            </a:r>
            <a:endParaRPr b="1"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501805" y="105292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Productos de desecho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/extracelulares.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Consecuencias a largo plazo por acumulamiento de desecho.</a:t>
            </a:r>
            <a:endParaRPr dirty="0"/>
          </a:p>
        </p:txBody>
      </p:sp>
      <p:pic>
        <p:nvPicPr>
          <p:cNvPr id="251" name="Shape 251" descr="Resultado de imagen de productos de desecho extracelulares"/>
          <p:cNvPicPr preferRelativeResize="0"/>
          <p:nvPr/>
        </p:nvPicPr>
        <p:blipFill rotWithShape="1">
          <a:blip r:embed="rId3">
            <a:alphaModFix/>
          </a:blip>
          <a:srcRect l="18346" t="5460" r="21303" b="58330"/>
          <a:stretch/>
        </p:blipFill>
        <p:spPr>
          <a:xfrm>
            <a:off x="2137143" y="2243470"/>
            <a:ext cx="4338748" cy="256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 envejecimiento</a:t>
            </a:r>
            <a:endParaRPr b="1"/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457200" y="1885902"/>
            <a:ext cx="4114800" cy="19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Acortamiento de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telómeros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Regulación de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telomerasa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5522" y="1241449"/>
            <a:ext cx="4583497" cy="302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Terapias génicas</a:t>
            </a:r>
            <a:endParaRPr b="1"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Expresión forzada (Factores Yamanaka)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Reversión del proceso de diferenciación de la célula.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Shape 265" descr="Resultado de imagen de factores yamana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50" y="2511519"/>
            <a:ext cx="47625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Terapias Génicas</a:t>
            </a:r>
            <a:endParaRPr b="1"/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375806" y="1852336"/>
            <a:ext cx="3978000" cy="20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Aplicación Animal (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Izpisúa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Adaptación de dosis.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¿Rejuvenecimiento?</a:t>
            </a:r>
            <a:endParaRPr dirty="0"/>
          </a:p>
        </p:txBody>
      </p:sp>
      <p:pic>
        <p:nvPicPr>
          <p:cNvPr id="272" name="Shape 272" descr="Resultado de imagen de IzpisÃºa ra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283909"/>
            <a:ext cx="4378300" cy="322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Terapias Génicas</a:t>
            </a:r>
            <a:endParaRPr b="1"/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5121746" y="1676560"/>
            <a:ext cx="3462600" cy="27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Medio de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Resveratrol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(Eva Latorre).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Rejuvenecimiento humano a nivel celular.</a:t>
            </a:r>
            <a:endParaRPr dirty="0"/>
          </a:p>
        </p:txBody>
      </p:sp>
      <p:pic>
        <p:nvPicPr>
          <p:cNvPr id="279" name="Shape 279" descr="https://lh5.googleusercontent.com/hMOEoVJWcTt34r_UldSw063KeVT_rQY_fweTXDRcoBXX88GOimXLExp8wK5VFhfd819Mrggbb12CECpRFBZa10x-frukcYdYlojgfb7V31N9KXlHfz5e2U1hFboxBQWF8KKzExF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22" y="1164746"/>
            <a:ext cx="4436975" cy="35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Terapias Génicas</a:t>
            </a:r>
            <a:endParaRPr b="1"/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2316568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Clonación terapéutica.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Sustitución del núcleo ovárico.</a:t>
            </a:r>
            <a:endParaRPr/>
          </a:p>
        </p:txBody>
      </p:sp>
      <p:pic>
        <p:nvPicPr>
          <p:cNvPr id="286" name="Shape 286" descr="Resultado de imagen de clonacion terapeutica"/>
          <p:cNvPicPr preferRelativeResize="0"/>
          <p:nvPr/>
        </p:nvPicPr>
        <p:blipFill rotWithShape="1">
          <a:blip r:embed="rId3">
            <a:alphaModFix/>
          </a:blip>
          <a:srcRect l="18369" r="18025"/>
          <a:stretch/>
        </p:blipFill>
        <p:spPr>
          <a:xfrm>
            <a:off x="4911624" y="1329046"/>
            <a:ext cx="3775178" cy="333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811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b="1"/>
              <a:t>GRUPO INVESTIGADOR</a:t>
            </a:r>
            <a:endParaRPr sz="44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1059225" y="812100"/>
            <a:ext cx="3650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Abellán Vázquez, Daniel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Alcalde Vesteiro, Jorge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Cabrera Hernandez, Carlos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Comino Ruiz, Carlota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De la Cueva López, Sofía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De la Riva Jurado, Carlos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Del Río Gregorio, Andrea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Estebaranz Herraez, Lara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Fernández JIménez, Laura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Franco I Moral, Mireia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659375" y="812100"/>
            <a:ext cx="3650100" cy="3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García López, Isabel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Martos Sánchez, Manel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Miguelez Lozano, Alba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Navarro Castro, Paula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Paniagua Benito, Izaskun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Pérez López, Mª Araceli 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Pérez Morales, Raquel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Riera Ocana, Paula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Vázquez Lozano, Laura</a:t>
            </a:r>
            <a:endParaRPr sz="1800"/>
          </a:p>
          <a:p>
            <a:pPr marL="0" marR="0" lvl="0" indent="0" algn="just" rtl="0">
              <a:spcBef>
                <a:spcPts val="64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8" name="Shape 158"/>
          <p:cNvSpPr txBox="1"/>
          <p:nvPr/>
        </p:nvSpPr>
        <p:spPr>
          <a:xfrm>
            <a:off x="4269725" y="4294000"/>
            <a:ext cx="4164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Moderador: Juan David Suárez Ramírez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Secretaria: Cecilia Lopez Lasaga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Terapias</a:t>
            </a:r>
            <a:endParaRPr b="1"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Bio-impresión 3D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Usa un software asistido por un a computadora para producir modelos físicos en 3D</a:t>
            </a:r>
            <a:endParaRPr/>
          </a:p>
          <a:p>
            <a:pPr marL="254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Shape 293" descr="Resultado de imagen de bioimpresiÃ³n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316" y="2853508"/>
            <a:ext cx="5610225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Enfermedades degenerativas</a:t>
            </a: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1326995" y="103125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Cáncer.</a:t>
            </a:r>
            <a:endParaRPr dirty="0"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Inmunoterapia y gen suicida (radio y quimio).</a:t>
            </a:r>
            <a:endParaRPr dirty="0"/>
          </a:p>
        </p:txBody>
      </p:sp>
      <p:pic>
        <p:nvPicPr>
          <p:cNvPr id="300" name="Shape 300" descr="Resultado de imagen de inmunoterapia"/>
          <p:cNvPicPr preferRelativeResize="0"/>
          <p:nvPr/>
        </p:nvPicPr>
        <p:blipFill rotWithShape="1">
          <a:blip r:embed="rId3">
            <a:alphaModFix/>
          </a:blip>
          <a:srcRect l="3139" t="36384" r="3139" b="10668"/>
          <a:stretch/>
        </p:blipFill>
        <p:spPr>
          <a:xfrm>
            <a:off x="584791" y="2287795"/>
            <a:ext cx="8229600" cy="261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Enfermedades degenerativas</a:t>
            </a:r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57200" y="209328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Alzheimer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Demencia progresiva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Clonación terapéutica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200151"/>
            <a:ext cx="4401878" cy="3169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ENFERMEDADES</a:t>
            </a:r>
            <a:endParaRPr b="1"/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36945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s-ES"/>
              <a:t>Alzheimer</a:t>
            </a:r>
            <a:endParaRPr/>
          </a:p>
        </p:txBody>
      </p:sp>
      <p:cxnSp>
        <p:nvCxnSpPr>
          <p:cNvPr id="314" name="Shape 314"/>
          <p:cNvCxnSpPr/>
          <p:nvPr/>
        </p:nvCxnSpPr>
        <p:spPr>
          <a:xfrm>
            <a:off x="4572000" y="978375"/>
            <a:ext cx="0" cy="339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4992300" y="1147725"/>
            <a:ext cx="3694500" cy="331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/>
              <a:t>Esclerosis múltiple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800" y="2012050"/>
            <a:ext cx="1496675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8575" y="1961737"/>
            <a:ext cx="1429700" cy="12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013" y="3181750"/>
            <a:ext cx="2048550" cy="12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2285" y="3365350"/>
            <a:ext cx="862276" cy="12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2441925"/>
            <a:ext cx="2333670" cy="20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/>
          <p:nvPr/>
        </p:nvSpPr>
        <p:spPr>
          <a:xfrm>
            <a:off x="2839475" y="2008725"/>
            <a:ext cx="1645200" cy="857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¿Quién será?</a:t>
            </a:r>
            <a:endParaRPr dirty="0"/>
          </a:p>
        </p:txBody>
      </p:sp>
      <p:sp>
        <p:nvSpPr>
          <p:cNvPr id="322" name="Shape 322"/>
          <p:cNvSpPr/>
          <p:nvPr/>
        </p:nvSpPr>
        <p:spPr>
          <a:xfrm>
            <a:off x="2926800" y="3264450"/>
            <a:ext cx="1645200" cy="857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¿Qué hago aquí?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HÁBITOS DE VIDA</a:t>
            </a:r>
            <a:endParaRPr b="1"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311025"/>
            <a:ext cx="4459150" cy="29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1925" y="1347875"/>
            <a:ext cx="2520901" cy="29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478" y="1501478"/>
            <a:ext cx="2579950" cy="25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3625" y="1703700"/>
            <a:ext cx="2223150" cy="21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3764325" y="2495500"/>
            <a:ext cx="1817400" cy="58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PROBLEMAS</a:t>
            </a:r>
            <a:endParaRPr b="1"/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84" y="1422800"/>
            <a:ext cx="4170556" cy="270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924" y="1422800"/>
            <a:ext cx="4104597" cy="270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37" y="1447495"/>
            <a:ext cx="2437794" cy="243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674" y="873805"/>
            <a:ext cx="5294915" cy="358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292" y="323165"/>
            <a:ext cx="6516401" cy="43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4134043" y="2124251"/>
            <a:ext cx="486900" cy="3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SOSTENIBILIDAD</a:t>
            </a:r>
            <a:endParaRPr b="1"/>
          </a:p>
        </p:txBody>
      </p:sp>
      <p:cxnSp>
        <p:nvCxnSpPr>
          <p:cNvPr id="369" name="Shape 369"/>
          <p:cNvCxnSpPr/>
          <p:nvPr/>
        </p:nvCxnSpPr>
        <p:spPr>
          <a:xfrm>
            <a:off x="4572000" y="1200150"/>
            <a:ext cx="0" cy="339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475" y="1695550"/>
            <a:ext cx="2807240" cy="24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473" y="1732888"/>
            <a:ext cx="2717196" cy="23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554575" y="34275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INTRODUCCIÓN</a:t>
            </a:r>
            <a:endParaRPr b="1"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282344" y="1307056"/>
            <a:ext cx="53280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 dirty="0"/>
              <a:t>“¡Siempre! Odiosa palabra. Me echo a temblar cada vez que la oigo. Estropea todo romance al querer que sea eterno”. </a:t>
            </a:r>
            <a:endParaRPr sz="2800" dirty="0"/>
          </a:p>
          <a:p>
            <a:pPr marL="0" lvl="0" indent="0" algn="r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2400" dirty="0"/>
              <a:t>Oscar Wilde,</a:t>
            </a:r>
            <a:r>
              <a:rPr lang="es-ES" sz="2400" i="1" dirty="0"/>
              <a:t> El retrato de Dorian Grey</a:t>
            </a:r>
            <a:endParaRPr sz="2400" i="1" dirty="0"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325" y="1311025"/>
            <a:ext cx="2080776" cy="346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457200" y="48242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Conclusión</a:t>
            </a:r>
            <a:endParaRPr/>
          </a:p>
        </p:txBody>
      </p:sp>
      <p:sp>
        <p:nvSpPr>
          <p:cNvPr id="377" name="Shape 377"/>
          <p:cNvSpPr txBox="1">
            <a:spLocks noGrp="1"/>
          </p:cNvSpPr>
          <p:nvPr>
            <p:ph type="body" idx="2"/>
          </p:nvPr>
        </p:nvSpPr>
        <p:spPr>
          <a:xfrm>
            <a:off x="457200" y="2367407"/>
            <a:ext cx="8229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¿Y qué estamos haciendo para hacer de esto nuestra realidad?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2"/>
          </p:nvPr>
        </p:nvSpPr>
        <p:spPr>
          <a:xfrm>
            <a:off x="1363340" y="3579518"/>
            <a:ext cx="16038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- CNIO</a:t>
            </a:r>
            <a:endParaRPr/>
          </a:p>
        </p:txBody>
      </p:sp>
      <p:pic>
        <p:nvPicPr>
          <p:cNvPr id="383" name="Shape 383" descr="Resultado de imagen de raton triple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4" b="99584" l="8000" r="91538">
                        <a14:backgroundMark x1="32615" y1="89605" x2="47077" y2="8607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7034" y="1332614"/>
            <a:ext cx="3036356" cy="224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 descr="Resultado de imagen de piramide de alimentacion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7081" y="379756"/>
            <a:ext cx="3485447" cy="3299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Shape 385"/>
          <p:cNvCxnSpPr/>
          <p:nvPr/>
        </p:nvCxnSpPr>
        <p:spPr>
          <a:xfrm>
            <a:off x="7198242" y="3274828"/>
            <a:ext cx="424200" cy="521100"/>
          </a:xfrm>
          <a:prstGeom prst="straightConnector1">
            <a:avLst/>
          </a:prstGeom>
          <a:noFill/>
          <a:ln w="9525" cap="flat" cmpd="sng">
            <a:solidFill>
              <a:srgbClr val="CF5D4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6" name="Shape 386" descr="Resultado de imagen de mapa japon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4908" y="3479842"/>
            <a:ext cx="1843404" cy="133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457200" y="1293518"/>
            <a:ext cx="45606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Prioridad en países desarrollados</a:t>
            </a:r>
            <a:endParaRPr/>
          </a:p>
        </p:txBody>
      </p:sp>
      <p:pic>
        <p:nvPicPr>
          <p:cNvPr id="393" name="Shape 393" descr="Resultado de imagen de eua vi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7547" y="2420597"/>
            <a:ext cx="2908004" cy="218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7423" y="2420597"/>
            <a:ext cx="3519377" cy="2089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Predicción del futuro</a:t>
            </a:r>
            <a:endParaRPr/>
          </a:p>
        </p:txBody>
      </p:sp>
      <p:pic>
        <p:nvPicPr>
          <p:cNvPr id="400" name="Shape 400" descr="Resultado de imagen de sobrepoblac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05068"/>
            <a:ext cx="3750512" cy="21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 descr="Resultado de imagen de falta de recursos natural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6356" y="1705068"/>
            <a:ext cx="3920444" cy="215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372140" y="20666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Reflexión grupal</a:t>
            </a:r>
            <a:endParaRPr/>
          </a:p>
        </p:txBody>
      </p:sp>
      <p:pic>
        <p:nvPicPr>
          <p:cNvPr id="407" name="Shape 407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 rot="-8932515">
            <a:off x="753741" y="342685"/>
            <a:ext cx="2317899" cy="356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 rot="9913784" flipH="1">
            <a:off x="6209433" y="2754234"/>
            <a:ext cx="1232735" cy="211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>
            <a:off x="6283842" y="285723"/>
            <a:ext cx="2317897" cy="356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>
            <a:off x="4185779" y="126145"/>
            <a:ext cx="1414130" cy="217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 rot="8896573">
            <a:off x="2995665" y="2284100"/>
            <a:ext cx="1548881" cy="238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Resultado de imagen de png muchas interrogaciones"/>
          <p:cNvPicPr preferRelativeResize="0"/>
          <p:nvPr/>
        </p:nvPicPr>
        <p:blipFill rotWithShape="1">
          <a:blip r:embed="rId3">
            <a:alphaModFix/>
          </a:blip>
          <a:srcRect l="930" t="8957" r="73721" b="3903"/>
          <a:stretch/>
        </p:blipFill>
        <p:spPr>
          <a:xfrm rot="-8390102">
            <a:off x="2464908" y="116685"/>
            <a:ext cx="1389047" cy="213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23900"/>
            <a:ext cx="8466900" cy="129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¿QUÉ ES EL ENVEJECIMIENTO?</a:t>
            </a:r>
            <a:endParaRPr b="1"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457200" y="1362426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s-ES" sz="2000"/>
              <a:t>“La consecuencia de la acumulación de diversas lesiones moleculares y celulares a lo largo del tiempo, las cuales llevan a un descenso gradual de las capacidades físicas y mentales”. </a:t>
            </a:r>
            <a:r>
              <a:rPr lang="es-ES" sz="1400" i="1"/>
              <a:t>OMS</a:t>
            </a:r>
            <a:endParaRPr sz="1400" i="1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s-ES" sz="2000"/>
              <a:t>Envejecimiento </a:t>
            </a:r>
            <a:r>
              <a:rPr lang="es-ES" sz="3000">
                <a:solidFill>
                  <a:srgbClr val="FF9900"/>
                </a:solidFill>
              </a:rPr>
              <a:t>≠</a:t>
            </a:r>
            <a:r>
              <a:rPr lang="es-ES" sz="3000"/>
              <a:t> </a:t>
            </a:r>
            <a:r>
              <a:rPr lang="es-ES" sz="2000"/>
              <a:t>Longevidad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825" y="2845250"/>
            <a:ext cx="3666974" cy="20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SITUACIÓN ACTUAL</a:t>
            </a:r>
            <a:endParaRPr b="1"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228375" y="4130050"/>
            <a:ext cx="22503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1"/>
              <a:t>Caenorhabditis</a:t>
            </a:r>
            <a:endParaRPr sz="1800" i="1"/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i="1"/>
              <a:t> elegans</a:t>
            </a:r>
            <a:endParaRPr sz="1800"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676" y="3307345"/>
            <a:ext cx="2373901" cy="150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675" y="1317375"/>
            <a:ext cx="2706700" cy="29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63075" y="4312750"/>
            <a:ext cx="2781900" cy="5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1"/>
              <a:t>Splicing de ADN</a:t>
            </a:r>
            <a:endParaRPr sz="1800" i="1"/>
          </a:p>
        </p:txBody>
      </p:sp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050" y="1491280"/>
            <a:ext cx="3288374" cy="1669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044225" y="2473500"/>
            <a:ext cx="23739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/>
              <a:t>Reprogramación celular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316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SITUACIÓN ACTUAL EN ESPAÑA</a:t>
            </a:r>
            <a:endParaRPr b="1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115600" y="4153775"/>
            <a:ext cx="1914600" cy="6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800"/>
              <a:t>María Blasco</a:t>
            </a:r>
            <a:endParaRPr sz="1800"/>
          </a:p>
        </p:txBody>
      </p:sp>
      <p:sp>
        <p:nvSpPr>
          <p:cNvPr id="190" name="Shape 190"/>
          <p:cNvSpPr txBox="1"/>
          <p:nvPr/>
        </p:nvSpPr>
        <p:spPr>
          <a:xfrm>
            <a:off x="3746650" y="4153800"/>
            <a:ext cx="2037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Carlos López-Otín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5654450" y="4153775"/>
            <a:ext cx="2951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>
                <a:solidFill>
                  <a:schemeClr val="dk1"/>
                </a:solidFill>
              </a:rPr>
              <a:t>Juan Carlos Izpisúa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50" y="1599263"/>
            <a:ext cx="2477350" cy="24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 l="22212" r="11932"/>
          <a:stretch/>
        </p:blipFill>
        <p:spPr>
          <a:xfrm>
            <a:off x="3664037" y="1845981"/>
            <a:ext cx="2205275" cy="223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3475" y="1599263"/>
            <a:ext cx="1835074" cy="24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SITUACIÓN ACTUAL</a:t>
            </a:r>
            <a:endParaRPr b="1"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43625" y="1603075"/>
            <a:ext cx="3777600" cy="299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/>
              <a:t>Entre 2015 y 2050: población mundial mayor de 60 años pasará de 900 a 2000 millones.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/>
              <a:t>Avances en sanidad e higiene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   incremento de la esperanza de vida </a:t>
            </a:r>
            <a:endParaRPr sz="180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/>
              <a:t>Factores sociales: ansiedad o estrés          envejecimiento prematuro</a:t>
            </a:r>
            <a:endParaRPr sz="1800"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925" y="1307182"/>
            <a:ext cx="4649575" cy="337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1541400" y="3793550"/>
            <a:ext cx="357000" cy="3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56825" y="2920375"/>
            <a:ext cx="357000" cy="3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PIRÁMIDE POBLACIONAL</a:t>
            </a:r>
            <a:endParaRPr b="1"/>
          </a:p>
        </p:txBody>
      </p:sp>
      <p:pic>
        <p:nvPicPr>
          <p:cNvPr id="209" name="Shape 209" descr="Resultado de imagen de piramide poblacional 2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035" y="1063229"/>
            <a:ext cx="3739929" cy="377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1" i="0" u="none" strike="noStrike" cap="none">
                <a:solidFill>
                  <a:schemeClr val="dk1"/>
                </a:solidFill>
              </a:rPr>
              <a:t>Causas de Envejecimiento:</a:t>
            </a:r>
            <a:endParaRPr b="1"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Atrofia Celular: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inutilidad celular y/o el tamaño celular reducido.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l="16860" t="39065" r="54302" b="29291"/>
          <a:stretch/>
        </p:blipFill>
        <p:spPr>
          <a:xfrm>
            <a:off x="2477386" y="2534076"/>
            <a:ext cx="3561906" cy="219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>
            <a:off x="4258340" y="3827721"/>
            <a:ext cx="276300" cy="13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98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ivil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Civil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Presentación en pantalla (16:9)</PresentationFormat>
  <Paragraphs>113</Paragraphs>
  <Slides>34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Arial Black</vt:lpstr>
      <vt:lpstr>Tema de Office</vt:lpstr>
      <vt:lpstr>Tema de Office</vt:lpstr>
      <vt:lpstr>Presentación de PowerPoint</vt:lpstr>
      <vt:lpstr>GRUPO INVESTIGADOR</vt:lpstr>
      <vt:lpstr>INTRODUCCIÓN</vt:lpstr>
      <vt:lpstr>¿QUÉ ES EL ENVEJECIMIENTO?</vt:lpstr>
      <vt:lpstr>SITUACIÓN ACTUAL</vt:lpstr>
      <vt:lpstr>SITUACIÓN ACTUAL EN ESPAÑA</vt:lpstr>
      <vt:lpstr>SITUACIÓN ACTUAL</vt:lpstr>
      <vt:lpstr>PIRÁMIDE POBLACIONAL</vt:lpstr>
      <vt:lpstr>Causas de Envejecimiento:</vt:lpstr>
      <vt:lpstr>Causas de Envejecimiento:</vt:lpstr>
      <vt:lpstr>Causas de Envejecimiento</vt:lpstr>
      <vt:lpstr>Causas del envejecimiento</vt:lpstr>
      <vt:lpstr>Causas del envejecimiento</vt:lpstr>
      <vt:lpstr>Causas del envejecimiento</vt:lpstr>
      <vt:lpstr>Causas de envejecimiento</vt:lpstr>
      <vt:lpstr>Terapias génicas</vt:lpstr>
      <vt:lpstr>Terapias Génicas</vt:lpstr>
      <vt:lpstr>Terapias Génicas</vt:lpstr>
      <vt:lpstr>Terapias Génicas</vt:lpstr>
      <vt:lpstr>Terapias</vt:lpstr>
      <vt:lpstr>Enfermedades degenerativas</vt:lpstr>
      <vt:lpstr>Enfermedades degenerativas</vt:lpstr>
      <vt:lpstr>ENFERMEDADES</vt:lpstr>
      <vt:lpstr>HÁBITOS DE VIDA</vt:lpstr>
      <vt:lpstr>Presentación de PowerPoint</vt:lpstr>
      <vt:lpstr>PROBLEMAS</vt:lpstr>
      <vt:lpstr>Presentación de PowerPoint</vt:lpstr>
      <vt:lpstr>Presentación de PowerPoint</vt:lpstr>
      <vt:lpstr>SOSTENIBILIDAD</vt:lpstr>
      <vt:lpstr>Conclusión</vt:lpstr>
      <vt:lpstr>Presentación de PowerPoint</vt:lpstr>
      <vt:lpstr>Ética</vt:lpstr>
      <vt:lpstr>Predicción del futuro</vt:lpstr>
      <vt:lpstr>Reflexión grupal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Escuela</cp:lastModifiedBy>
  <cp:revision>1</cp:revision>
  <dcterms:modified xsi:type="dcterms:W3CDTF">2018-05-19T16:23:03Z</dcterms:modified>
</cp:coreProperties>
</file>