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81" r:id="rId4"/>
    <p:sldId id="282" r:id="rId5"/>
    <p:sldId id="283" r:id="rId6"/>
    <p:sldId id="286" r:id="rId7"/>
    <p:sldId id="284" r:id="rId8"/>
    <p:sldId id="285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E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E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36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s-E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s-E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s-E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s-E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E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lang="es-ES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8BAF"/>
            </a:gs>
            <a:gs pos="100000">
              <a:srgbClr val="2B354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786063" y="6356350"/>
            <a:ext cx="5929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</p:txBody>
      </p:sp>
      <p:sp>
        <p:nvSpPr>
          <p:cNvPr id="84" name="Shape 84"/>
          <p:cNvSpPr/>
          <p:nvPr/>
        </p:nvSpPr>
        <p:spPr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es-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5" name="Shape 85"/>
          <p:cNvSpPr/>
          <p:nvPr/>
        </p:nvSpPr>
        <p:spPr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es-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86" name="Shape 86" descr="C:\Users\JOSE ALBERTO\Desktop\Banda - Investig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87" y="506412"/>
            <a:ext cx="7743824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4212" y="177323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VIII Congreso INVESTIGA I+D+i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79388" y="3357562"/>
            <a:ext cx="8750299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Grupo investigador de Ciencias del espacio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2800" b="1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Vida en ambientes extremos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1000100" y="4786321"/>
            <a:ext cx="7864492" cy="1982105"/>
            <a:chOff x="1000100" y="4786321"/>
            <a:chExt cx="7864492" cy="1982105"/>
          </a:xfrm>
        </p:grpSpPr>
        <p:pic>
          <p:nvPicPr>
            <p:cNvPr id="90" name="Shape 90" descr="C:\Users\JOSE ALBERTO\Documents\INVESTIGA 2011\5 LOGOS\logocsic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03800" y="4797425"/>
              <a:ext cx="1878013" cy="57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 descr="C:\Users\JOSE ALBERTO\Documents\INVESTIGA 2012\5 LOGOS\isciii.gi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00100" y="5596210"/>
              <a:ext cx="792162" cy="107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Shape 92" descr="C:\Users\JOSE ALBERTO\Documents\INVESTIGA 2011\5 LOGOS\logo INIA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49782" y="5786453"/>
              <a:ext cx="1909763" cy="649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Shape 93" descr="C:\Users\JOSE ALBERTO\Documents\INVESTIGA 2011\5 LOGOS\logoCIEMAT.gif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06718" y="5786710"/>
              <a:ext cx="1500187" cy="69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Shape 94" descr="C:\Users\JOSE ALBERTO\Documents\INVESTIGA 2013\logos\inta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936284" y="5669012"/>
              <a:ext cx="927547" cy="927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 descr="C:\Users\Jose Alberto\Documents\INVESTIGA EVOLUCION\LOGOS\Endesa_Logo_Primary_RGB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14480" y="4786321"/>
              <a:ext cx="2489648" cy="523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 descr="C:\Users\Jose Alberto\Documents\INVESTIGA EVOLUCION\LOGOS\logo-vector-universidad-europea-madrid.jp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50046" y="5643578"/>
              <a:ext cx="2214546" cy="11248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1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HISTORIA DE LOS EXTREMÓFILOS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532" y="577092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Thomas </a:t>
            </a:r>
            <a:r>
              <a:rPr lang="es-ES" sz="1200" dirty="0" err="1"/>
              <a:t>Brock</a:t>
            </a:r>
            <a:endParaRPr lang="es-ES" sz="1200" dirty="0"/>
          </a:p>
          <a:p>
            <a:r>
              <a:rPr lang="es-ES" sz="1200" dirty="0"/>
              <a:t>Descubridor del </a:t>
            </a:r>
            <a:r>
              <a:rPr lang="es-ES" sz="1200" dirty="0" err="1"/>
              <a:t>hipertermófilo</a:t>
            </a:r>
            <a:endParaRPr lang="es-ES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88925" y="589277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Pyrococcus</a:t>
            </a:r>
            <a:r>
              <a:rPr lang="es-ES" sz="1400" dirty="0"/>
              <a:t> </a:t>
            </a:r>
            <a:r>
              <a:rPr lang="es-ES" sz="1400" dirty="0" err="1"/>
              <a:t>furiosus</a:t>
            </a:r>
            <a:r>
              <a:rPr lang="es-ES" sz="1400" dirty="0"/>
              <a:t> (</a:t>
            </a:r>
            <a:r>
              <a:rPr lang="es-ES" sz="1400" dirty="0" err="1"/>
              <a:t>Hipertermófilo</a:t>
            </a:r>
            <a:r>
              <a:rPr lang="es-ES" sz="1400" dirty="0"/>
              <a:t>)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88" y="3789041"/>
            <a:ext cx="3470075" cy="19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homas brock extremofi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507566"/>
            <a:ext cx="2736304" cy="420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yellowst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88" y="1507565"/>
            <a:ext cx="3470075" cy="19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58285" y="3471537"/>
            <a:ext cx="2709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Yellowstone </a:t>
            </a:r>
            <a:r>
              <a:rPr lang="es-ES" sz="1400" dirty="0" err="1"/>
              <a:t>park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2627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s-ES" sz="3600" dirty="0">
                <a:latin typeface="Arial" pitchFamily="34" charset="0"/>
                <a:cs typeface="Arial" pitchFamily="34" charset="0"/>
              </a:rPr>
              <a:t>CLASIFICACIÓN DE EXTREMÓFILOS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8830" y="4904292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Termófilos</a:t>
            </a:r>
          </a:p>
          <a:p>
            <a:pPr algn="ctr"/>
            <a:r>
              <a:rPr lang="es-ES" i="1" dirty="0" err="1"/>
              <a:t>Thermus</a:t>
            </a:r>
            <a:r>
              <a:rPr lang="es-ES" i="1" dirty="0"/>
              <a:t> </a:t>
            </a:r>
            <a:r>
              <a:rPr lang="es-ES" i="1" dirty="0" err="1"/>
              <a:t>Aquaticus</a:t>
            </a:r>
            <a:endParaRPr lang="es-ES" i="1" dirty="0"/>
          </a:p>
        </p:txBody>
      </p:sp>
      <p:pic>
        <p:nvPicPr>
          <p:cNvPr id="10" name="9 Imagen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8" y="1999576"/>
            <a:ext cx="3408761" cy="258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C:\Users\PabloTórtolaSantana\Desktop\I+D+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35" y="1999576"/>
            <a:ext cx="4248472" cy="258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4849606" y="4904293"/>
            <a:ext cx="296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Psicrófilos</a:t>
            </a:r>
            <a:endParaRPr lang="es-ES" dirty="0"/>
          </a:p>
          <a:p>
            <a:pPr algn="ctr"/>
            <a:r>
              <a:rPr lang="es-ES" dirty="0" err="1"/>
              <a:t>Micrococcus</a:t>
            </a:r>
            <a:r>
              <a:rPr lang="es-ES" dirty="0"/>
              <a:t> </a:t>
            </a:r>
            <a:r>
              <a:rPr lang="es-ES" dirty="0" err="1"/>
              <a:t>Antarticus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987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57195" y="5074428"/>
            <a:ext cx="3223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/>
              <a:t>Acidófilos</a:t>
            </a:r>
            <a:endParaRPr lang="es-ES" dirty="0"/>
          </a:p>
          <a:p>
            <a:pPr algn="ctr"/>
            <a:r>
              <a:rPr lang="es-ES" dirty="0" err="1"/>
              <a:t>Acidithiobacillus</a:t>
            </a:r>
            <a:r>
              <a:rPr lang="es-ES" dirty="0"/>
              <a:t> </a:t>
            </a:r>
            <a:r>
              <a:rPr lang="es-ES" dirty="0" err="1"/>
              <a:t>ferrooxidans</a:t>
            </a:r>
            <a:r>
              <a:rPr lang="es-ES" b="1" dirty="0"/>
              <a:t> </a:t>
            </a:r>
            <a:endParaRPr lang="es-ES" dirty="0"/>
          </a:p>
        </p:txBody>
      </p:sp>
      <p:pic>
        <p:nvPicPr>
          <p:cNvPr id="3074" name="Picture 2" descr="Resultado de imagen de Xenophyoph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801"/>
            <a:ext cx="37147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35" y="1643088"/>
            <a:ext cx="4572675" cy="285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402472" y="5074429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/>
              <a:t>Barófilos</a:t>
            </a:r>
            <a:endParaRPr lang="es-ES" dirty="0"/>
          </a:p>
          <a:p>
            <a:pPr algn="ctr"/>
            <a:r>
              <a:rPr lang="es-ES" dirty="0" err="1"/>
              <a:t>Xenophyophorea</a:t>
            </a:r>
            <a:r>
              <a:rPr lang="es-ES" b="1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997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Tardígrados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4256"/>
            <a:ext cx="3920379" cy="338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20177"/>
            <a:ext cx="4672275" cy="332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3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Misiones a Marte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1054"/>
            <a:ext cx="4017774" cy="33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9"/>
          <a:stretch/>
        </p:blipFill>
        <p:spPr bwMode="auto">
          <a:xfrm>
            <a:off x="4271241" y="2335170"/>
            <a:ext cx="4761125" cy="30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57332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itchFamily="34" charset="0"/>
                <a:cs typeface="Arial" pitchFamily="34" charset="0"/>
              </a:rPr>
              <a:t>Programa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Viking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35679" y="57332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Arial" pitchFamily="34" charset="0"/>
                <a:cs typeface="Arial" pitchFamily="34" charset="0"/>
              </a:rPr>
              <a:t>Rover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Curiosity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7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Río Tinto y Marte</a:t>
            </a:r>
          </a:p>
        </p:txBody>
      </p:sp>
      <p:pic>
        <p:nvPicPr>
          <p:cNvPr id="6146" name="Picture 2" descr="Resultado de imagen de rio ti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" y="1412776"/>
            <a:ext cx="4537104" cy="27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/>
          <a:stretch/>
        </p:blipFill>
        <p:spPr bwMode="auto">
          <a:xfrm>
            <a:off x="3995935" y="4137295"/>
            <a:ext cx="5148065" cy="272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24208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Río Tinto (Huelva)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35695" y="528636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Marte</a:t>
            </a:r>
          </a:p>
        </p:txBody>
      </p:sp>
    </p:spTree>
    <p:extLst>
      <p:ext uri="{BB962C8B-B14F-4D97-AF65-F5344CB8AC3E}">
        <p14:creationId xmlns:p14="http://schemas.microsoft.com/office/powerpoint/2010/main" val="17448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Futuras Misiones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268760"/>
            <a:ext cx="4380359" cy="304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85127"/>
            <a:ext cx="4834847" cy="30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16016" y="229905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Marte 2020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83768" y="518695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Mars</a:t>
            </a:r>
            <a:r>
              <a:rPr lang="es-ES" sz="2000" dirty="0"/>
              <a:t> </a:t>
            </a:r>
            <a:r>
              <a:rPr lang="es-ES" sz="2000" dirty="0" err="1"/>
              <a:t>One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6009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Permafrost</a:t>
            </a:r>
          </a:p>
        </p:txBody>
      </p:sp>
      <p:pic>
        <p:nvPicPr>
          <p:cNvPr id="8194" name="Picture 2" descr="https://mars.jpl.nasa.gov/mro/images/mro20110804_PIA14471_LP_Plausible_Habitats-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" y="1628800"/>
            <a:ext cx="4498279" cy="36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600389" cy="25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351634" y="3067223"/>
            <a:ext cx="18356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itchFamily="34" charset="0"/>
                <a:cs typeface="Arial" pitchFamily="34" charset="0"/>
              </a:rPr>
              <a:t>Liberación de Metano: el norte de Marte en Verano</a:t>
            </a:r>
          </a:p>
        </p:txBody>
      </p:sp>
    </p:spTree>
    <p:extLst>
      <p:ext uri="{BB962C8B-B14F-4D97-AF65-F5344CB8AC3E}">
        <p14:creationId xmlns:p14="http://schemas.microsoft.com/office/powerpoint/2010/main" val="26736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Lunas de Saturno y </a:t>
            </a:r>
            <a:r>
              <a:rPr lang="es-ES" dirty="0" err="1"/>
              <a:t>Jupiter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75831"/>
            <a:ext cx="4815958" cy="307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9785"/>
            <a:ext cx="4123773" cy="307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9770" y="538160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Galileo (Europa)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07976" y="538160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/>
              <a:t>Cassini</a:t>
            </a:r>
            <a:r>
              <a:rPr lang="es-ES" sz="2000" dirty="0"/>
              <a:t> (</a:t>
            </a:r>
            <a:r>
              <a:rPr lang="es-ES" sz="2000" dirty="0" err="1"/>
              <a:t>Encélado</a:t>
            </a:r>
            <a:r>
              <a:rPr lang="es-E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842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err="1"/>
              <a:t>Voyager</a:t>
            </a:r>
            <a:r>
              <a:rPr lang="es-ES" sz="4800" dirty="0"/>
              <a:t> 1 y 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976"/>
            <a:ext cx="4908376" cy="404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973965" y="2240868"/>
            <a:ext cx="934411" cy="360040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044213" y="4212968"/>
            <a:ext cx="934411" cy="360040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75" y="1484601"/>
            <a:ext cx="4065623" cy="37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564820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¿Hasta dónde llegarán?</a:t>
            </a:r>
          </a:p>
        </p:txBody>
      </p:sp>
    </p:spTree>
    <p:extLst>
      <p:ext uri="{BB962C8B-B14F-4D97-AF65-F5344CB8AC3E}">
        <p14:creationId xmlns:p14="http://schemas.microsoft.com/office/powerpoint/2010/main" val="154261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8858250" y="6488112"/>
            <a:ext cx="2857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12335" y="1679693"/>
            <a:ext cx="6043612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Moderadora: Laura Pérez Marrero</a:t>
            </a:r>
          </a:p>
          <a:p>
            <a:pPr marL="342900" marR="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Secretaria: Eva García Martínez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Sofía Banderas Hernández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Silvia Bastida Longares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Pablo Caminero Heras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Javier de los Reyes Cortés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Alexandra de Miguel Puente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Abraham Díaz Simón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Mar Escandell Serra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Gabriella</a:t>
            </a: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20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Giachini</a:t>
            </a: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Gracia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Celia </a:t>
            </a:r>
            <a:r>
              <a:rPr lang="es-ES" sz="20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Hernandez</a:t>
            </a: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Serrano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Nereida Herrero Barros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096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Grupo Investigador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572000" y="2759278"/>
            <a:ext cx="6043612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Eva Higueras Vázquez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Victoria López Cruz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Ysabel Nieto Urcaregui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Martin Núñez Vázquez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Estibaliz Ortega Lopez de Suso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Gina Rigat Nogareda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Pablo Rubio Álvarez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Rodrigo Salort Antón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Sofía Seijo Ares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Pablo Tórtola Santana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/>
          </p:cNvSpPr>
          <p:nvPr/>
        </p:nvSpPr>
        <p:spPr>
          <a:xfrm>
            <a:off x="2569464" y="2880360"/>
            <a:ext cx="4005072" cy="109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2 Nube"/>
          <p:cNvSpPr>
            <a:spLocks/>
          </p:cNvSpPr>
          <p:nvPr/>
        </p:nvSpPr>
        <p:spPr>
          <a:xfrm>
            <a:off x="633534" y="3242527"/>
            <a:ext cx="4788803" cy="3132403"/>
          </a:xfrm>
          <a:prstGeom prst="cloud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sz="2600" b="1" dirty="0">
                <a:solidFill>
                  <a:srgbClr val="000000"/>
                </a:solidFill>
                <a:uFillTx/>
                <a:latin typeface="Verdana" charset="0"/>
              </a:rPr>
              <a:t>¿CURIOSIDAD?</a:t>
            </a:r>
            <a:endParaRPr sz="2600" b="1" dirty="0">
              <a:uFillTx/>
              <a:latin typeface="Verdana" charset="0"/>
            </a:endParaRPr>
          </a:p>
        </p:txBody>
      </p:sp>
      <p:sp>
        <p:nvSpPr>
          <p:cNvPr id="4" name="3 CuadroTexto"/>
          <p:cNvSpPr txBox="1">
            <a:spLocks/>
          </p:cNvSpPr>
          <p:nvPr/>
        </p:nvSpPr>
        <p:spPr>
          <a:xfrm>
            <a:off x="689982" y="754273"/>
            <a:ext cx="4673935" cy="1280530"/>
          </a:xfrm>
          <a:prstGeom prst="rect">
            <a:avLst/>
          </a:prstGeom>
        </p:spPr>
        <p:txBody>
          <a:bodyPr/>
          <a:lstStyle/>
          <a:p>
            <a:r>
              <a:rPr sz="2900" b="1">
                <a:uFillTx/>
                <a:latin typeface="Arial" charset="0"/>
              </a:rPr>
              <a:t>Investigación sobre los EXTREMÓFILOS...</a:t>
            </a:r>
          </a:p>
        </p:txBody>
      </p:sp>
      <p:sp>
        <p:nvSpPr>
          <p:cNvPr id="5" name="4 Nube"/>
          <p:cNvSpPr>
            <a:spLocks/>
          </p:cNvSpPr>
          <p:nvPr/>
        </p:nvSpPr>
        <p:spPr>
          <a:xfrm>
            <a:off x="3749463" y="1633988"/>
            <a:ext cx="4948503" cy="3315492"/>
          </a:xfrm>
          <a:prstGeom prst="cloud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sz="2800" b="1" dirty="0">
                <a:uFillTx/>
                <a:latin typeface="Verdana" charset="0"/>
              </a:rPr>
              <a:t>¿NECESIDAD?</a:t>
            </a:r>
          </a:p>
        </p:txBody>
      </p:sp>
    </p:spTree>
    <p:extLst>
      <p:ext uri="{BB962C8B-B14F-4D97-AF65-F5344CB8AC3E}">
        <p14:creationId xmlns:p14="http://schemas.microsoft.com/office/powerpoint/2010/main" val="1868571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/>
          </p:cNvSpPr>
          <p:nvPr/>
        </p:nvSpPr>
        <p:spPr>
          <a:xfrm>
            <a:off x="510482" y="477274"/>
            <a:ext cx="3005628" cy="823458"/>
          </a:xfrm>
          <a:prstGeom prst="rect">
            <a:avLst/>
          </a:prstGeom>
        </p:spPr>
        <p:txBody>
          <a:bodyPr anchor="t"/>
          <a:lstStyle/>
          <a:p>
            <a:pPr algn="ctr"/>
            <a:r>
              <a:rPr sz="2100" b="1" i="1" dirty="0">
                <a:uFillTx/>
                <a:latin typeface="Arial" charset="0"/>
              </a:rPr>
              <a:t>ESPACIO</a:t>
            </a:r>
            <a:r>
              <a:rPr b="0" i="1" dirty="0">
                <a:uFillTx/>
              </a:rPr>
              <a:t>: </a:t>
            </a:r>
          </a:p>
          <a:p>
            <a:pPr algn="ctr"/>
            <a:r>
              <a:rPr b="0" i="1" dirty="0" err="1">
                <a:uFillTx/>
              </a:rPr>
              <a:t>Terraformación</a:t>
            </a:r>
            <a:r>
              <a:rPr b="0" i="1" dirty="0">
                <a:uFillTx/>
              </a:rPr>
              <a:t>. </a:t>
            </a:r>
            <a:r>
              <a:rPr b="0" i="1" dirty="0" err="1">
                <a:uFillTx/>
              </a:rPr>
              <a:t>Proceso</a:t>
            </a:r>
            <a:r>
              <a:rPr b="0" i="1" dirty="0">
                <a:uFillTx/>
              </a:rPr>
              <a:t> </a:t>
            </a:r>
            <a:r>
              <a:rPr b="0" i="1" dirty="0" err="1">
                <a:uFillTx/>
              </a:rPr>
              <a:t>teórico</a:t>
            </a:r>
            <a:r>
              <a:rPr b="0" i="1" dirty="0">
                <a:uFillTx/>
              </a:rPr>
              <a:t> de </a:t>
            </a:r>
            <a:r>
              <a:rPr b="0" i="1" dirty="0" err="1">
                <a:uFillTx/>
              </a:rPr>
              <a:t>ingeniería</a:t>
            </a:r>
            <a:r>
              <a:rPr b="0" i="1" dirty="0">
                <a:uFillTx/>
              </a:rPr>
              <a:t> </a:t>
            </a:r>
            <a:r>
              <a:rPr b="0" i="1" dirty="0" err="1">
                <a:uFillTx/>
              </a:rPr>
              <a:t>que</a:t>
            </a:r>
            <a:r>
              <a:rPr b="0" i="1" dirty="0">
                <a:uFillTx/>
              </a:rPr>
              <a:t> </a:t>
            </a:r>
            <a:r>
              <a:rPr b="0" i="1" dirty="0" err="1">
                <a:uFillTx/>
              </a:rPr>
              <a:t>modificaría</a:t>
            </a:r>
            <a:r>
              <a:rPr b="0" i="1" dirty="0">
                <a:uFillTx/>
              </a:rPr>
              <a:t> un </a:t>
            </a:r>
            <a:r>
              <a:rPr b="0" i="1" dirty="0" err="1">
                <a:uFillTx/>
              </a:rPr>
              <a:t>planeta</a:t>
            </a:r>
            <a:r>
              <a:rPr b="0" i="1" dirty="0">
                <a:uFillTx/>
              </a:rPr>
              <a:t>, </a:t>
            </a:r>
            <a:r>
              <a:rPr b="0" i="1" dirty="0" err="1">
                <a:uFillTx/>
              </a:rPr>
              <a:t>para</a:t>
            </a:r>
            <a:r>
              <a:rPr b="0" i="1" dirty="0">
                <a:uFillTx/>
              </a:rPr>
              <a:t> </a:t>
            </a:r>
            <a:r>
              <a:rPr b="0" i="1" dirty="0" err="1">
                <a:uFillTx/>
              </a:rPr>
              <a:t>hacerlo</a:t>
            </a:r>
            <a:r>
              <a:rPr b="0" i="1" dirty="0">
                <a:uFillTx/>
              </a:rPr>
              <a:t> habitable </a:t>
            </a:r>
            <a:r>
              <a:rPr b="0" i="1" dirty="0" err="1">
                <a:uFillTx/>
              </a:rPr>
              <a:t>para</a:t>
            </a:r>
            <a:r>
              <a:rPr b="0" i="1" dirty="0">
                <a:uFillTx/>
              </a:rPr>
              <a:t> un </a:t>
            </a:r>
            <a:r>
              <a:rPr b="0" i="1" dirty="0" err="1">
                <a:uFillTx/>
              </a:rPr>
              <a:t>ser</a:t>
            </a:r>
            <a:r>
              <a:rPr b="0" i="1" dirty="0">
                <a:uFillTx/>
              </a:rPr>
              <a:t> </a:t>
            </a:r>
            <a:r>
              <a:rPr b="0" i="1" dirty="0" err="1">
                <a:uFillTx/>
              </a:rPr>
              <a:t>humano</a:t>
            </a:r>
            <a:r>
              <a:rPr b="0" i="1" dirty="0">
                <a:uFillTx/>
              </a:rPr>
              <a:t>. </a:t>
            </a: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30184" y="3450117"/>
            <a:ext cx="4740861" cy="3162954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052502" y="124070"/>
            <a:ext cx="4988020" cy="3117511"/>
          </a:xfrm>
          <a:prstGeom prst="rect">
            <a:avLst/>
          </a:prstGeom>
        </p:spPr>
      </p:pic>
      <p:sp>
        <p:nvSpPr>
          <p:cNvPr id="5" name="4 CuadroTexto"/>
          <p:cNvSpPr txBox="1">
            <a:spLocks/>
          </p:cNvSpPr>
          <p:nvPr/>
        </p:nvSpPr>
        <p:spPr>
          <a:xfrm>
            <a:off x="5131621" y="3534589"/>
            <a:ext cx="3368284" cy="3294374"/>
          </a:xfrm>
          <a:prstGeom prst="rect">
            <a:avLst/>
          </a:prstGeom>
        </p:spPr>
        <p:txBody>
          <a:bodyPr anchor="t"/>
          <a:lstStyle/>
          <a:p>
            <a:pPr algn="ctr"/>
            <a:r>
              <a:rPr sz="2200" b="1" i="1">
                <a:uFillTx/>
                <a:latin typeface="Arial" charset="0"/>
              </a:rPr>
              <a:t>INDUSTRIA Y MEDICINA</a:t>
            </a:r>
            <a:r>
              <a:rPr i="1">
                <a:uFillTx/>
              </a:rPr>
              <a:t>: </a:t>
            </a:r>
          </a:p>
          <a:p>
            <a:pPr algn="ctr"/>
            <a:r>
              <a:rPr i="1">
                <a:uFillTx/>
              </a:rPr>
              <a:t>Las extremoenzimas son proteínas que canalizan reacciones químicas en el organismo. </a:t>
            </a:r>
          </a:p>
        </p:txBody>
      </p:sp>
      <p:sp>
        <p:nvSpPr>
          <p:cNvPr id="6" name="5 Flecha derecha"/>
          <p:cNvSpPr>
            <a:spLocks/>
          </p:cNvSpPr>
          <p:nvPr/>
        </p:nvSpPr>
        <p:spPr>
          <a:xfrm>
            <a:off x="4852657" y="3555707"/>
            <a:ext cx="564048" cy="3968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6 Flecha izquierda"/>
          <p:cNvSpPr>
            <a:spLocks/>
          </p:cNvSpPr>
          <p:nvPr/>
        </p:nvSpPr>
        <p:spPr>
          <a:xfrm>
            <a:off x="3063134" y="566384"/>
            <a:ext cx="769743" cy="38127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FFFF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730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339705" y="451392"/>
            <a:ext cx="4557493" cy="3413973"/>
          </a:xfrm>
          <a:prstGeom prst="rect">
            <a:avLst/>
          </a:prstGeom>
        </p:spPr>
      </p:pic>
      <p:sp>
        <p:nvSpPr>
          <p:cNvPr id="3" name="2 CuadroTexto"/>
          <p:cNvSpPr txBox="1">
            <a:spLocks/>
          </p:cNvSpPr>
          <p:nvPr/>
        </p:nvSpPr>
        <p:spPr>
          <a:xfrm>
            <a:off x="6930286" y="3313274"/>
            <a:ext cx="1780799" cy="487890"/>
          </a:xfrm>
          <a:prstGeom prst="rect">
            <a:avLst/>
          </a:prstGeom>
        </p:spPr>
        <p:txBody>
          <a:bodyPr/>
          <a:lstStyle/>
          <a:p>
            <a:r>
              <a:rPr sz="2000" b="1">
                <a:solidFill>
                  <a:srgbClr val="000000"/>
                </a:solidFill>
                <a:uFillTx/>
                <a:latin typeface="Arial" charset="0"/>
              </a:rPr>
              <a:t>Oveja Dolly</a:t>
            </a:r>
          </a:p>
        </p:txBody>
      </p:sp>
      <p:sp>
        <p:nvSpPr>
          <p:cNvPr id="4" name="3 CuadroTexto"/>
          <p:cNvSpPr txBox="1">
            <a:spLocks/>
          </p:cNvSpPr>
          <p:nvPr/>
        </p:nvSpPr>
        <p:spPr>
          <a:xfrm>
            <a:off x="637188" y="4580489"/>
            <a:ext cx="4584196" cy="1255938"/>
          </a:xfrm>
          <a:prstGeom prst="rect">
            <a:avLst/>
          </a:prstGeom>
        </p:spPr>
        <p:txBody>
          <a:bodyPr/>
          <a:lstStyle/>
          <a:p>
            <a:r>
              <a:rPr sz="4800" b="1">
                <a:solidFill>
                  <a:srgbClr val="00FF00"/>
                </a:solidFill>
                <a:uFillTx/>
                <a:latin typeface="Arial" charset="0"/>
              </a:rPr>
              <a:t>¿ES ÉTICO...?</a:t>
            </a:r>
          </a:p>
        </p:txBody>
      </p:sp>
    </p:spTree>
    <p:extLst>
      <p:ext uri="{BB962C8B-B14F-4D97-AF65-F5344CB8AC3E}">
        <p14:creationId xmlns:p14="http://schemas.microsoft.com/office/powerpoint/2010/main" val="292730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15273" y="760914"/>
            <a:ext cx="5798944" cy="3712034"/>
          </a:xfrm>
          <a:prstGeom prst="rect">
            <a:avLst/>
          </a:prstGeom>
        </p:spPr>
      </p:pic>
      <p:sp>
        <p:nvSpPr>
          <p:cNvPr id="3" name="2 CuadroTexto"/>
          <p:cNvSpPr txBox="1">
            <a:spLocks/>
          </p:cNvSpPr>
          <p:nvPr/>
        </p:nvSpPr>
        <p:spPr>
          <a:xfrm>
            <a:off x="5501183" y="1043114"/>
            <a:ext cx="3347168" cy="1037526"/>
          </a:xfrm>
          <a:prstGeom prst="rect">
            <a:avLst/>
          </a:prstGeom>
        </p:spPr>
        <p:txBody>
          <a:bodyPr/>
          <a:lstStyle/>
          <a:p>
            <a:r>
              <a:rPr sz="4200" b="1">
                <a:solidFill>
                  <a:srgbClr val="00FF00"/>
                </a:solidFill>
                <a:uFillTx/>
                <a:latin typeface="Arial" charset="0"/>
              </a:rPr>
              <a:t>¿SABEMOS YA TODO?</a:t>
            </a:r>
          </a:p>
        </p:txBody>
      </p:sp>
      <p:sp>
        <p:nvSpPr>
          <p:cNvPr id="4" name="3 CuadroTexto"/>
          <p:cNvSpPr txBox="1">
            <a:spLocks/>
          </p:cNvSpPr>
          <p:nvPr/>
        </p:nvSpPr>
        <p:spPr>
          <a:xfrm>
            <a:off x="528206" y="4886128"/>
            <a:ext cx="6715194" cy="760239"/>
          </a:xfrm>
          <a:prstGeom prst="rect">
            <a:avLst/>
          </a:prstGeom>
        </p:spPr>
        <p:txBody>
          <a:bodyPr/>
          <a:lstStyle/>
          <a:p>
            <a:r>
              <a:rPr sz="4000" b="1">
                <a:solidFill>
                  <a:srgbClr val="00FFFF"/>
                </a:solidFill>
                <a:uFillTx/>
                <a:latin typeface="Arial" charset="0"/>
              </a:rPr>
              <a:t>Nos falta tecnología... Conocimientos...</a:t>
            </a:r>
          </a:p>
        </p:txBody>
      </p:sp>
    </p:spTree>
    <p:extLst>
      <p:ext uri="{BB962C8B-B14F-4D97-AF65-F5344CB8AC3E}">
        <p14:creationId xmlns:p14="http://schemas.microsoft.com/office/powerpoint/2010/main" val="3511155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412776"/>
            <a:ext cx="9144000" cy="36317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sz="115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17972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21694"/>
            <a:ext cx="8229600" cy="4525963"/>
          </a:xfrm>
        </p:spPr>
        <p:txBody>
          <a:bodyPr/>
          <a:lstStyle/>
          <a:p>
            <a:pPr marL="203200" indent="0">
              <a:buNone/>
            </a:pPr>
            <a:r>
              <a:rPr lang="es-ES" sz="2000" dirty="0"/>
              <a:t>1- Introducción	 </a:t>
            </a:r>
          </a:p>
          <a:p>
            <a:pPr marL="203200" indent="0">
              <a:buNone/>
            </a:pPr>
            <a:r>
              <a:rPr lang="es-ES" sz="2000" dirty="0"/>
              <a:t>	Conceptos básicos de la vida </a:t>
            </a:r>
          </a:p>
          <a:p>
            <a:pPr marL="203200" indent="0">
              <a:buNone/>
            </a:pPr>
            <a:r>
              <a:rPr lang="es-ES" sz="2000" dirty="0"/>
              <a:t>	Ambientes extremos</a:t>
            </a:r>
          </a:p>
          <a:p>
            <a:pPr marL="203200" indent="0">
              <a:buNone/>
            </a:pPr>
            <a:r>
              <a:rPr lang="es-ES" sz="2000" dirty="0"/>
              <a:t>	</a:t>
            </a:r>
            <a:r>
              <a:rPr lang="es-ES" sz="2000" dirty="0" err="1"/>
              <a:t>Extremófilos</a:t>
            </a:r>
            <a:r>
              <a:rPr lang="es-ES" sz="2000" dirty="0"/>
              <a:t> y </a:t>
            </a:r>
            <a:r>
              <a:rPr lang="es-ES" sz="2000" dirty="0" err="1"/>
              <a:t>extremotolerantes</a:t>
            </a:r>
            <a:endParaRPr lang="es-ES" sz="2000" dirty="0"/>
          </a:p>
          <a:p>
            <a:pPr marL="203200" indent="0">
              <a:buNone/>
            </a:pPr>
            <a:r>
              <a:rPr lang="es-ES" sz="2000" dirty="0"/>
              <a:t>2- Desarrollo</a:t>
            </a:r>
          </a:p>
          <a:p>
            <a:pPr marL="203200" indent="0">
              <a:buNone/>
            </a:pPr>
            <a:r>
              <a:rPr lang="es-ES" sz="2000" dirty="0"/>
              <a:t>	Historia</a:t>
            </a:r>
          </a:p>
          <a:p>
            <a:pPr marL="203200" indent="0">
              <a:buNone/>
            </a:pPr>
            <a:r>
              <a:rPr lang="es-ES" sz="2000" dirty="0"/>
              <a:t>	Adaptaciones y clasificación </a:t>
            </a:r>
          </a:p>
          <a:p>
            <a:pPr marL="203200" indent="0">
              <a:buNone/>
            </a:pPr>
            <a:r>
              <a:rPr lang="es-ES" sz="2000" dirty="0"/>
              <a:t>	Misiones </a:t>
            </a:r>
          </a:p>
          <a:p>
            <a:pPr marL="203200" indent="0">
              <a:buNone/>
            </a:pPr>
            <a:r>
              <a:rPr lang="es-ES" sz="2000" dirty="0"/>
              <a:t>	Permafrost</a:t>
            </a:r>
          </a:p>
          <a:p>
            <a:pPr marL="203200" indent="0">
              <a:buNone/>
            </a:pPr>
            <a:r>
              <a:rPr lang="es-ES" sz="2000" dirty="0"/>
              <a:t>3- Conclusión </a:t>
            </a:r>
          </a:p>
          <a:p>
            <a:pPr marL="203200" indent="0">
              <a:buNone/>
            </a:pPr>
            <a:r>
              <a:rPr lang="es-ES" sz="2000" dirty="0"/>
              <a:t>	Importancia y aplicaciones</a:t>
            </a:r>
          </a:p>
          <a:p>
            <a:pPr marL="203200" indent="0">
              <a:buNone/>
            </a:pPr>
            <a:r>
              <a:rPr lang="es-ES" sz="2000" dirty="0"/>
              <a:t>	Ética y mecanismos de control</a:t>
            </a:r>
          </a:p>
          <a:p>
            <a:pPr marL="203200" indent="0">
              <a:buNone/>
            </a:pPr>
            <a:r>
              <a:rPr lang="es-ES" sz="2000" dirty="0"/>
              <a:t>	Conocimientos futuros</a:t>
            </a:r>
          </a:p>
          <a:p>
            <a:pPr marL="2032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957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00" y="1412776"/>
            <a:ext cx="5065158" cy="50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430" y="260648"/>
            <a:ext cx="8229600" cy="1143000"/>
          </a:xfrm>
        </p:spPr>
        <p:txBody>
          <a:bodyPr/>
          <a:lstStyle/>
          <a:p>
            <a:r>
              <a:rPr lang="es-ES" sz="6600" b="1" dirty="0"/>
              <a:t>¿Qué es la vida?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430" y="2190123"/>
            <a:ext cx="8229600" cy="4525963"/>
          </a:xfrm>
        </p:spPr>
        <p:txBody>
          <a:bodyPr/>
          <a:lstStyle/>
          <a:p>
            <a:pPr>
              <a:buFont typeface="Wingdings"/>
              <a:buChar char="ð"/>
            </a:pPr>
            <a:r>
              <a:rPr lang="es-ES" dirty="0">
                <a:sym typeface="Wingdings"/>
              </a:rPr>
              <a:t> Nacer </a:t>
            </a:r>
          </a:p>
          <a:p>
            <a:pPr marL="0" indent="0">
              <a:buNone/>
            </a:pPr>
            <a:r>
              <a:rPr lang="es-ES" dirty="0">
                <a:sym typeface="Wingdings"/>
              </a:rPr>
              <a:t>  Crecer</a:t>
            </a:r>
          </a:p>
          <a:p>
            <a:pPr>
              <a:buFont typeface="Wingdings"/>
              <a:buChar char="ð"/>
            </a:pPr>
            <a:r>
              <a:rPr lang="es-ES" dirty="0">
                <a:sym typeface="Wingdings"/>
              </a:rPr>
              <a:t>Morir </a:t>
            </a:r>
          </a:p>
          <a:p>
            <a:pPr>
              <a:buFont typeface="Wingdings"/>
              <a:buChar char="ð"/>
            </a:pPr>
            <a:endParaRPr lang="es-ES" dirty="0">
              <a:sym typeface="Wingdings"/>
            </a:endParaRPr>
          </a:p>
          <a:p>
            <a:pPr>
              <a:buFont typeface="Wingdings"/>
              <a:buChar char="ð"/>
            </a:pPr>
            <a:r>
              <a:rPr lang="es-ES" sz="2400" dirty="0">
                <a:sym typeface="Wingdings"/>
              </a:rPr>
              <a:t>Schrödinger</a:t>
            </a:r>
            <a:endParaRPr lang="es-ES" dirty="0">
              <a:sym typeface="Wingdings"/>
            </a:endParaRPr>
          </a:p>
          <a:p>
            <a:pPr marL="0" indent="0">
              <a:buNone/>
            </a:pPr>
            <a:endParaRPr lang="es-E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369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teoria de la pansper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8" y="0"/>
            <a:ext cx="9142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6275040" cy="1143000"/>
          </a:xfrm>
        </p:spPr>
        <p:txBody>
          <a:bodyPr/>
          <a:lstStyle/>
          <a:p>
            <a:r>
              <a:rPr lang="es-ES" b="1" dirty="0"/>
              <a:t>Teorías del origen                               de la vida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87435" y="3439419"/>
            <a:ext cx="5688632" cy="2199745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ym typeface="Wingdings"/>
              </a:rPr>
              <a:t> </a:t>
            </a:r>
            <a:r>
              <a:rPr lang="es-ES" dirty="0"/>
              <a:t>Creacionismo</a:t>
            </a:r>
          </a:p>
          <a:p>
            <a:pPr marL="0" indent="0">
              <a:buNone/>
            </a:pPr>
            <a:r>
              <a:rPr lang="es-ES" dirty="0">
                <a:sym typeface="Wingdings"/>
              </a:rPr>
              <a:t> </a:t>
            </a:r>
            <a:r>
              <a:rPr lang="es-ES" dirty="0"/>
              <a:t>Generación Espontánea</a:t>
            </a:r>
          </a:p>
          <a:p>
            <a:pPr>
              <a:buFont typeface="Wingdings"/>
              <a:buChar char="ð"/>
            </a:pPr>
            <a:r>
              <a:rPr lang="es-ES" dirty="0"/>
              <a:t>Arrhenius – Panspermia</a:t>
            </a:r>
          </a:p>
          <a:p>
            <a:pPr>
              <a:buFont typeface="Wingdings"/>
              <a:buChar char="ð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910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/>
              <a:t>Magnitudes fundamentales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dirty="0"/>
              <a:t>-Agua líquida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dirty="0"/>
              <a:t>	</a:t>
            </a:r>
            <a:r>
              <a:rPr lang="es-ES" sz="2400" dirty="0"/>
              <a:t>-La base de la vida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dirty="0"/>
              <a:t> -Carbono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-Vida basada en la química de tal elemento </a:t>
            </a:r>
            <a:r>
              <a:rPr lang="es-ES" dirty="0"/>
              <a:t>         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dirty="0"/>
              <a:t>-Fuente energética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3333"/>
              <a:buFont typeface="Arial"/>
              <a:buNone/>
            </a:pPr>
            <a:r>
              <a:rPr lang="es-ES" dirty="0"/>
              <a:t>	</a:t>
            </a:r>
            <a:r>
              <a:rPr lang="es-ES" sz="2400" dirty="0"/>
              <a:t>-Necesaria para realizar reacciones químicas</a:t>
            </a:r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44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Magnitudes secundarias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Temperatura</a:t>
            </a:r>
          </a:p>
          <a:p>
            <a:r>
              <a:rPr lang="es-ES" dirty="0"/>
              <a:t>Presión</a:t>
            </a:r>
          </a:p>
          <a:p>
            <a:r>
              <a:rPr lang="es-ES" dirty="0"/>
              <a:t>pH</a:t>
            </a:r>
          </a:p>
          <a:p>
            <a:r>
              <a:rPr lang="es-ES" dirty="0"/>
              <a:t>Salinidad</a:t>
            </a:r>
          </a:p>
          <a:p>
            <a:endParaRPr lang="es-ES" dirty="0"/>
          </a:p>
          <a:p>
            <a:r>
              <a:rPr lang="es-ES" dirty="0"/>
              <a:t>Comprendidas entre un máx. y un min -&gt; Ejemplos</a:t>
            </a:r>
          </a:p>
        </p:txBody>
      </p:sp>
      <p:pic>
        <p:nvPicPr>
          <p:cNvPr id="4100" name="Picture 4" descr="Resultado de imagen de termometr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63" y="1418438"/>
            <a:ext cx="764557" cy="15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Resultado de imagen de presi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33" y="3140968"/>
            <a:ext cx="1656884" cy="94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de ph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9654"/>
            <a:ext cx="4160048" cy="138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de halita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798">
            <a:off x="6394414" y="3070770"/>
            <a:ext cx="1780158" cy="11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9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Ambientes extremos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4069"/>
          <a:stretch/>
        </p:blipFill>
        <p:spPr bwMode="auto">
          <a:xfrm>
            <a:off x="539552" y="1669729"/>
            <a:ext cx="3814436" cy="33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86962" y="523365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DESIERTO DE ATACAMA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3791"/>
          <a:stretch/>
        </p:blipFill>
        <p:spPr bwMode="auto">
          <a:xfrm>
            <a:off x="4788024" y="1646674"/>
            <a:ext cx="3942608" cy="33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067140" y="520244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RÍO TINTO</a:t>
            </a:r>
          </a:p>
        </p:txBody>
      </p:sp>
    </p:spTree>
    <p:extLst>
      <p:ext uri="{BB962C8B-B14F-4D97-AF65-F5344CB8AC3E}">
        <p14:creationId xmlns:p14="http://schemas.microsoft.com/office/powerpoint/2010/main" val="118573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85192" y="407644"/>
            <a:ext cx="8229600" cy="61197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dirty="0" err="1"/>
              <a:t>Extremófilos</a:t>
            </a:r>
            <a:endParaRPr lang="es-ES"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es-ES" dirty="0" err="1"/>
              <a:t>Extremotolerantes</a:t>
            </a:r>
            <a:endParaRPr lang="es-ES" dirty="0"/>
          </a:p>
        </p:txBody>
      </p:sp>
      <p:pic>
        <p:nvPicPr>
          <p:cNvPr id="1026" name="Picture 2" descr="https://lh4.googleusercontent.com/RPw3wNnVw4iM1ff-u4qJ61KjE1bz6rYJurl6CiapxSPIuTvg-HmyZ_FqCcchR4t3ibVRVStE-rxmhEF23ppuj24-ehEFZVLurOYgsw5tO6A7Bkbet-1NQCJg2Xf4NMez3MZxJme10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44" y="3806891"/>
            <a:ext cx="3751683" cy="26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711" y="1199428"/>
            <a:ext cx="2850502" cy="16034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317</Words>
  <Application>Microsoft Office PowerPoint</Application>
  <PresentationFormat>Presentación en pantalla (4:3)</PresentationFormat>
  <Paragraphs>128</Paragraphs>
  <Slides>24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Tema de Office</vt:lpstr>
      <vt:lpstr>VIII Congreso INVESTIGA I+D+i</vt:lpstr>
      <vt:lpstr>Grupo Investigador</vt:lpstr>
      <vt:lpstr>ÍNDICE</vt:lpstr>
      <vt:lpstr>¿Qué es la vida?</vt:lpstr>
      <vt:lpstr>Teorías del origen                               de la vida</vt:lpstr>
      <vt:lpstr>Magnitudes fundamentales</vt:lpstr>
      <vt:lpstr>Magnitudes secundarias</vt:lpstr>
      <vt:lpstr>Ambientes extremos </vt:lpstr>
      <vt:lpstr>Presentación de PowerPoint</vt:lpstr>
      <vt:lpstr>Presentación de PowerPoint</vt:lpstr>
      <vt:lpstr>CLASIFICACIÓN DE EXTREMÓFILOS</vt:lpstr>
      <vt:lpstr>Presentación de PowerPoint</vt:lpstr>
      <vt:lpstr>Tardígrados</vt:lpstr>
      <vt:lpstr>Misiones a Marte</vt:lpstr>
      <vt:lpstr>Río Tinto y Marte</vt:lpstr>
      <vt:lpstr>Futuras Misiones</vt:lpstr>
      <vt:lpstr>Permafrost</vt:lpstr>
      <vt:lpstr>Lunas de Saturno y Jupiter</vt:lpstr>
      <vt:lpstr>Voyager 1 y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Congreso INVESTIGA I+D+i</dc:title>
  <dc:creator>Mar Escandell</dc:creator>
  <cp:lastModifiedBy>Mar Escandell</cp:lastModifiedBy>
  <cp:revision>3</cp:revision>
  <dcterms:modified xsi:type="dcterms:W3CDTF">2017-05-20T16:35:13Z</dcterms:modified>
</cp:coreProperties>
</file>